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4" r:id="rId3"/>
    <p:sldId id="302" r:id="rId4"/>
    <p:sldId id="280" r:id="rId5"/>
    <p:sldId id="287" r:id="rId6"/>
    <p:sldId id="281" r:id="rId7"/>
    <p:sldId id="288" r:id="rId8"/>
    <p:sldId id="289" r:id="rId9"/>
    <p:sldId id="282" r:id="rId10"/>
    <p:sldId id="290" r:id="rId11"/>
    <p:sldId id="291" r:id="rId12"/>
    <p:sldId id="283" r:id="rId13"/>
    <p:sldId id="292" r:id="rId14"/>
    <p:sldId id="293" r:id="rId15"/>
    <p:sldId id="303" r:id="rId1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92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CC5E9-0D93-4752-B4C7-9A387FC65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332B0-312A-415D-A4B3-62AA1C81C11F}" type="datetimeFigureOut">
              <a:rPr lang="en-GB"/>
              <a:pPr>
                <a:defRPr/>
              </a:pPr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157F6-C3B3-414C-9D61-8CF333F16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2EF00-23D8-4D12-BEAC-CE86C2EE7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F117A-DF25-4CF1-8D85-2E52B732DD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723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76410-6AFB-4422-89C0-F5BD96E55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AC7F2-DCA9-4C41-8A99-DA20338EFB74}" type="datetimeFigureOut">
              <a:rPr lang="en-GB"/>
              <a:pPr>
                <a:defRPr/>
              </a:pPr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ED889-4808-4517-8B17-73146D730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659A5-CC8E-4255-BDC1-A94C0204E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E3E91-9B56-4CEF-A627-26D87D650C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0263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DAFE47-3564-41B6-8DA4-617E4D852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6612B-A29C-4224-B9E4-80C89719EB52}" type="datetimeFigureOut">
              <a:rPr lang="en-GB"/>
              <a:pPr>
                <a:defRPr/>
              </a:pPr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9D02A-4075-4C01-AB94-05135D26D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7362C-E88E-4B52-9A1B-B465A9207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B41E-FE73-4F0B-921E-A363D7CDF6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580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51457-F432-4AF6-ADCA-478F68FB6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C6CC0-A163-4B64-BB9B-61F0858C92E3}" type="datetimeFigureOut">
              <a:rPr lang="en-GB"/>
              <a:pPr>
                <a:defRPr/>
              </a:pPr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6F930-5892-4C80-9B19-3DF22305C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B567F-F190-4A7E-B5B7-2EA772475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B94E1-9896-4B25-975D-1D512D3876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825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6788C-1EDA-4107-806C-F2F079048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651E5-23C6-4864-9E94-E12435298479}" type="datetimeFigureOut">
              <a:rPr lang="en-GB"/>
              <a:pPr>
                <a:defRPr/>
              </a:pPr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CBCCA-B7C6-4E0C-BB48-A7C14374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B1561-133A-4FCB-B528-8EA972AF3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B2792-C438-45DB-87B8-3AD04167E2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398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3916F4-563B-4C1D-84C3-367A885C3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5CAEF-473F-4609-A721-C1E177A650E8}" type="datetimeFigureOut">
              <a:rPr lang="en-GB"/>
              <a:pPr>
                <a:defRPr/>
              </a:pPr>
              <a:t>15/02/2024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728B8A7-59CE-4FB4-9F0D-731DCA9A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EC8625E-19EE-47CE-AD83-A252A0330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9A775-C67A-432A-86CF-979C3706E5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7276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DD3047C-275E-4364-BA94-EBDE9A665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54173-362C-4320-86ED-F2147C3A6D76}" type="datetimeFigureOut">
              <a:rPr lang="en-GB"/>
              <a:pPr>
                <a:defRPr/>
              </a:pPr>
              <a:t>15/02/2024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571F79B-EA29-4FF3-9C48-C7267466F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6200B47-E8D1-4A61-9027-401FDFDA3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24A8E-6EDE-4A9B-AC24-86CED0419F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759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107EEDE-1E0B-4079-90B8-7161FF7C8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F2088-DAD3-4659-9664-2666CA0BC3CA}" type="datetimeFigureOut">
              <a:rPr lang="en-GB"/>
              <a:pPr>
                <a:defRPr/>
              </a:pPr>
              <a:t>15/02/2024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00CF531-28DC-4076-87F0-DE6418D1F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97BFBC9-ADC3-4BA9-B8D2-AC69F903D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0A7F3-9F80-4D2B-ADB5-3FEC56B200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3616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CBA7B81-5289-49CA-B147-82DF78319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7C841-0629-4589-A971-A6D85509AA89}" type="datetimeFigureOut">
              <a:rPr lang="en-GB"/>
              <a:pPr>
                <a:defRPr/>
              </a:pPr>
              <a:t>15/02/2024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E4E1A25-D5C2-42C2-A4BD-A53F11910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0453CAF-62F8-4DA4-9815-07CACD0E8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47491-9F51-4EEF-BA31-668AC7F0EE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01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37A6515-3135-42C7-B05B-8ECE0F23A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C2A72-7B7B-4E26-82FD-8289ABE7430D}" type="datetimeFigureOut">
              <a:rPr lang="en-GB"/>
              <a:pPr>
                <a:defRPr/>
              </a:pPr>
              <a:t>15/02/2024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D2EE66-D5CB-4579-BB16-DDB6E98D5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887EA66-8E43-4FC3-804C-2FADE0DA6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95333-06BD-46D3-84D6-4D8D0D227D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175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E621CE6-9B3F-4762-85AA-BCE0B41E8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B89D6-E1A8-49B7-A033-B785E7B30AEA}" type="datetimeFigureOut">
              <a:rPr lang="en-GB"/>
              <a:pPr>
                <a:defRPr/>
              </a:pPr>
              <a:t>15/02/2024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B895C1B-74BD-4059-B366-39DC47FB6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42C36C9-F284-42B7-B1B6-C250EBF35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1A783-E523-40C8-B202-0BA5C461D4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760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16ECB4B-B9D8-4C34-BA91-889A99FF984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4C210AF-B4E1-4326-9477-4033EE791C3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CE0B3-F920-43DE-8F30-ED759EEB37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B0334F-7473-40AC-A6D8-1C5B60B725C6}" type="datetimeFigureOut">
              <a:rPr lang="en-GB"/>
              <a:pPr>
                <a:defRPr/>
              </a:pPr>
              <a:t>15/02/2024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7E4EF-F450-4572-B96E-739B71FD4F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AEC0E-7702-4C9F-B4A0-6510EB8A41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74CE70B-B2A5-4052-8450-4BD70A676A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Rectangle 2070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3" name="Freeform: Shape 2072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75" name="Freeform: Shape 2074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2" name="TextBox 1">
            <a:extLst>
              <a:ext uri="{FF2B5EF4-FFF2-40B4-BE49-F238E27FC236}">
                <a16:creationId xmlns:a16="http://schemas.microsoft.com/office/drawing/2014/main" id="{04C61AF4-6634-44A8-B357-44AFA9F83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672" y="1412489"/>
            <a:ext cx="2871095" cy="215662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© Sharon Arnold 2024 All rights reserved</a:t>
            </a:r>
          </a:p>
        </p:txBody>
      </p:sp>
      <p:sp>
        <p:nvSpPr>
          <p:cNvPr id="2051" name="Content Placeholder 2">
            <a:extLst>
              <a:ext uri="{FF2B5EF4-FFF2-40B4-BE49-F238E27FC236}">
                <a16:creationId xmlns:a16="http://schemas.microsoft.com/office/drawing/2014/main" id="{2DF5BBBF-366F-4959-A0B4-9B389EE66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8993" y="1412489"/>
            <a:ext cx="2926080" cy="4363844"/>
          </a:xfrm>
        </p:spPr>
        <p:txBody>
          <a:bodyPr vert="horz" lIns="91440" tIns="45720" rIns="91440" bIns="45720" rtlCol="0">
            <a:normAutofit/>
          </a:bodyPr>
          <a:lstStyle/>
          <a:p>
            <a:pPr marL="0" eaLnBrk="1" hangingPunct="1"/>
            <a:endParaRPr lang="en-US" altLang="en-US" sz="2000"/>
          </a:p>
          <a:p>
            <a:pPr marL="0" eaLnBrk="1" hangingPunct="1"/>
            <a:endParaRPr lang="en-US" altLang="en-US" sz="2000"/>
          </a:p>
          <a:p>
            <a:pPr marL="0" eaLnBrk="1" hangingPunct="1"/>
            <a:endParaRPr lang="en-US" altLang="en-US" sz="2000"/>
          </a:p>
          <a:p>
            <a:pPr marL="0" eaLnBrk="1" hangingPunct="1"/>
            <a:endParaRPr lang="en-US" altLang="en-US" sz="2000"/>
          </a:p>
          <a:p>
            <a:pPr marL="0" eaLnBrk="1" hangingPunct="1"/>
            <a:endParaRPr lang="en-US" altLang="en-US" sz="2000"/>
          </a:p>
          <a:p>
            <a:pPr marL="0" eaLnBrk="1" hangingPunct="1"/>
            <a:endParaRPr lang="en-US" altLang="en-US" sz="20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EA2A9F-CD73-743E-A293-28A0A7C65CE8}"/>
              </a:ext>
            </a:extLst>
          </p:cNvPr>
          <p:cNvSpPr txBox="1"/>
          <p:nvPr/>
        </p:nvSpPr>
        <p:spPr>
          <a:xfrm>
            <a:off x="5704114" y="1412489"/>
            <a:ext cx="5673570" cy="4363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+mn-lt"/>
              </a:rPr>
              <a:t>Graded words for use with Modified assessment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endParaRPr lang="en-US" sz="2000" dirty="0">
              <a:latin typeface="+mn-lt"/>
            </a:endParaRP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endParaRPr lang="en-US" sz="2000" dirty="0">
              <a:latin typeface="+mn-lt"/>
            </a:endParaRP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atin typeface="+mn-lt"/>
              </a:rPr>
              <a:t>www.drsharonarnold.co.uk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862E74D-70B4-4C85-A168-37C5AA6C1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05692"/>
              </p:ext>
            </p:extLst>
          </p:nvPr>
        </p:nvGraphicFramePr>
        <p:xfrm>
          <a:off x="228600" y="707571"/>
          <a:ext cx="11440886" cy="599802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34297">
                  <a:extLst>
                    <a:ext uri="{9D8B030D-6E8A-4147-A177-3AD203B41FA5}">
                      <a16:colId xmlns:a16="http://schemas.microsoft.com/office/drawing/2014/main" val="1709842479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402577857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765905603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961965682"/>
                    </a:ext>
                  </a:extLst>
                </a:gridCol>
              </a:tblGrid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picked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class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very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hopes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500454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silent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fishing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jumped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dragon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911926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fun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things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nets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glowing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8423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A7313A5-6890-4C6D-8CE5-696634DD36AC}"/>
              </a:ext>
            </a:extLst>
          </p:cNvPr>
          <p:cNvSpPr txBox="1"/>
          <p:nvPr/>
        </p:nvSpPr>
        <p:spPr>
          <a:xfrm>
            <a:off x="228599" y="152400"/>
            <a:ext cx="291737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93893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862E74D-70B4-4C85-A168-37C5AA6C1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423093"/>
              </p:ext>
            </p:extLst>
          </p:nvPr>
        </p:nvGraphicFramePr>
        <p:xfrm>
          <a:off x="228600" y="707571"/>
          <a:ext cx="11440886" cy="599802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34297">
                  <a:extLst>
                    <a:ext uri="{9D8B030D-6E8A-4147-A177-3AD203B41FA5}">
                      <a16:colId xmlns:a16="http://schemas.microsoft.com/office/drawing/2014/main" val="1709842479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402577857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765905603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961965682"/>
                    </a:ext>
                  </a:extLst>
                </a:gridCol>
              </a:tblGrid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word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gripped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serious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witch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500454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castle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like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visitor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bounced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911926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fell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magic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trouble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doctor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8423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A7313A5-6890-4C6D-8CE5-696634DD36AC}"/>
              </a:ext>
            </a:extLst>
          </p:cNvPr>
          <p:cNvSpPr txBox="1"/>
          <p:nvPr/>
        </p:nvSpPr>
        <p:spPr>
          <a:xfrm>
            <a:off x="228599" y="152400"/>
            <a:ext cx="291737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38741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862E74D-70B4-4C85-A168-37C5AA6C1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667803"/>
              </p:ext>
            </p:extLst>
          </p:nvPr>
        </p:nvGraphicFramePr>
        <p:xfrm>
          <a:off x="228600" y="707571"/>
          <a:ext cx="11440886" cy="599802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34297">
                  <a:extLst>
                    <a:ext uri="{9D8B030D-6E8A-4147-A177-3AD203B41FA5}">
                      <a16:colId xmlns:a16="http://schemas.microsoft.com/office/drawing/2014/main" val="1709842479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402577857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765905603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961965682"/>
                    </a:ext>
                  </a:extLst>
                </a:gridCol>
              </a:tblGrid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training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grinned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applause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500454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regularly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runner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exhausted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busy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911926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scene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competition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column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difficult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8423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A7313A5-6890-4C6D-8CE5-696634DD36AC}"/>
              </a:ext>
            </a:extLst>
          </p:cNvPr>
          <p:cNvSpPr txBox="1"/>
          <p:nvPr/>
        </p:nvSpPr>
        <p:spPr>
          <a:xfrm>
            <a:off x="228599" y="152400"/>
            <a:ext cx="291737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i="1" dirty="0"/>
              <a:t>APPROX 7-8</a:t>
            </a:r>
          </a:p>
        </p:txBody>
      </p:sp>
    </p:spTree>
    <p:extLst>
      <p:ext uri="{BB962C8B-B14F-4D97-AF65-F5344CB8AC3E}">
        <p14:creationId xmlns:p14="http://schemas.microsoft.com/office/powerpoint/2010/main" val="930762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862E74D-70B4-4C85-A168-37C5AA6C1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946225"/>
              </p:ext>
            </p:extLst>
          </p:nvPr>
        </p:nvGraphicFramePr>
        <p:xfrm>
          <a:off x="228600" y="707571"/>
          <a:ext cx="11440886" cy="599802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34297">
                  <a:extLst>
                    <a:ext uri="{9D8B030D-6E8A-4147-A177-3AD203B41FA5}">
                      <a16:colId xmlns:a16="http://schemas.microsoft.com/office/drawing/2014/main" val="1709842479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402577857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765905603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961965682"/>
                    </a:ext>
                  </a:extLst>
                </a:gridCol>
              </a:tblGrid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writing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magician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attractive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watching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500454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injured</a:t>
                      </a:r>
                    </a:p>
                    <a:p>
                      <a:pPr algn="ctr"/>
                      <a:endParaRPr lang="en-GB" sz="32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matter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television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chasing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911926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tremendous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suddenly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interesting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pigeon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8423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A7313A5-6890-4C6D-8CE5-696634DD36AC}"/>
              </a:ext>
            </a:extLst>
          </p:cNvPr>
          <p:cNvSpPr txBox="1"/>
          <p:nvPr/>
        </p:nvSpPr>
        <p:spPr>
          <a:xfrm>
            <a:off x="228599" y="152400"/>
            <a:ext cx="291737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337369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862E74D-70B4-4C85-A168-37C5AA6C1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039378"/>
              </p:ext>
            </p:extLst>
          </p:nvPr>
        </p:nvGraphicFramePr>
        <p:xfrm>
          <a:off x="228600" y="707571"/>
          <a:ext cx="11440886" cy="599802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34297">
                  <a:extLst>
                    <a:ext uri="{9D8B030D-6E8A-4147-A177-3AD203B41FA5}">
                      <a16:colId xmlns:a16="http://schemas.microsoft.com/office/drawing/2014/main" val="1709842479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402577857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765905603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961965682"/>
                    </a:ext>
                  </a:extLst>
                </a:gridCol>
              </a:tblGrid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performance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telephone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magazine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tower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500454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experience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adventure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escape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knocked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911926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compete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tourist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mountain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somewhere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8423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A7313A5-6890-4C6D-8CE5-696634DD36AC}"/>
              </a:ext>
            </a:extLst>
          </p:cNvPr>
          <p:cNvSpPr txBox="1"/>
          <p:nvPr/>
        </p:nvSpPr>
        <p:spPr>
          <a:xfrm>
            <a:off x="228599" y="152400"/>
            <a:ext cx="291737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i="1" dirty="0"/>
              <a:t>Upper Tier</a:t>
            </a:r>
          </a:p>
        </p:txBody>
      </p:sp>
    </p:spTree>
    <p:extLst>
      <p:ext uri="{BB962C8B-B14F-4D97-AF65-F5344CB8AC3E}">
        <p14:creationId xmlns:p14="http://schemas.microsoft.com/office/powerpoint/2010/main" val="3880737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1C6F9E-1821-2439-50BA-EEB6C231E9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Rectangle 2070">
            <a:extLst>
              <a:ext uri="{FF2B5EF4-FFF2-40B4-BE49-F238E27FC236}">
                <a16:creationId xmlns:a16="http://schemas.microsoft.com/office/drawing/2014/main" id="{3B881817-3BB2-FC2B-A340-ECAB7F61C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73" name="Freeform: Shape 2072">
            <a:extLst>
              <a:ext uri="{FF2B5EF4-FFF2-40B4-BE49-F238E27FC236}">
                <a16:creationId xmlns:a16="http://schemas.microsoft.com/office/drawing/2014/main" id="{9485490A-504C-4FB8-1706-583C6E145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75" name="Freeform: Shape 2074">
            <a:extLst>
              <a:ext uri="{FF2B5EF4-FFF2-40B4-BE49-F238E27FC236}">
                <a16:creationId xmlns:a16="http://schemas.microsoft.com/office/drawing/2014/main" id="{BA7129D0-C0F1-82C4-8566-A9C71E2065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2" name="TextBox 1">
            <a:extLst>
              <a:ext uri="{FF2B5EF4-FFF2-40B4-BE49-F238E27FC236}">
                <a16:creationId xmlns:a16="http://schemas.microsoft.com/office/drawing/2014/main" id="{A37A739D-F0FF-C2FB-FA5B-A9D5804E5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672" y="1412489"/>
            <a:ext cx="2871095" cy="215662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© Sharon Arnold 2024 All rights reserved</a:t>
            </a:r>
          </a:p>
        </p:txBody>
      </p:sp>
      <p:sp>
        <p:nvSpPr>
          <p:cNvPr id="2051" name="Content Placeholder 2">
            <a:extLst>
              <a:ext uri="{FF2B5EF4-FFF2-40B4-BE49-F238E27FC236}">
                <a16:creationId xmlns:a16="http://schemas.microsoft.com/office/drawing/2014/main" id="{A5F28220-B7FA-4AD9-D6E0-992A3F784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8993" y="1412489"/>
            <a:ext cx="2926080" cy="4363844"/>
          </a:xfrm>
        </p:spPr>
        <p:txBody>
          <a:bodyPr vert="horz" lIns="91440" tIns="45720" rIns="91440" bIns="45720" rtlCol="0">
            <a:normAutofit/>
          </a:bodyPr>
          <a:lstStyle/>
          <a:p>
            <a:pPr marL="0" eaLnBrk="1" hangingPunct="1"/>
            <a:endParaRPr lang="en-US" altLang="en-US" sz="2000"/>
          </a:p>
          <a:p>
            <a:pPr marL="0" eaLnBrk="1" hangingPunct="1"/>
            <a:endParaRPr lang="en-US" altLang="en-US" sz="2000"/>
          </a:p>
          <a:p>
            <a:pPr marL="0" eaLnBrk="1" hangingPunct="1"/>
            <a:endParaRPr lang="en-US" altLang="en-US" sz="2000"/>
          </a:p>
          <a:p>
            <a:pPr marL="0" eaLnBrk="1" hangingPunct="1"/>
            <a:endParaRPr lang="en-US" altLang="en-US" sz="2000"/>
          </a:p>
          <a:p>
            <a:pPr marL="0" eaLnBrk="1" hangingPunct="1"/>
            <a:endParaRPr lang="en-US" altLang="en-US" sz="2000"/>
          </a:p>
          <a:p>
            <a:pPr marL="0" eaLnBrk="1" hangingPunct="1"/>
            <a:endParaRPr lang="en-US" altLang="en-US" sz="20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EF7B1D-06BA-E7BB-36F1-BE24B013DCDE}"/>
              </a:ext>
            </a:extLst>
          </p:cNvPr>
          <p:cNvSpPr txBox="1"/>
          <p:nvPr/>
        </p:nvSpPr>
        <p:spPr>
          <a:xfrm>
            <a:off x="5704114" y="1412489"/>
            <a:ext cx="5673570" cy="4363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Graded words for use with Modified assessment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www.drsharonarnold.co.uk</a:t>
            </a:r>
          </a:p>
        </p:txBody>
      </p:sp>
    </p:spTree>
    <p:extLst>
      <p:ext uri="{BB962C8B-B14F-4D97-AF65-F5344CB8AC3E}">
        <p14:creationId xmlns:p14="http://schemas.microsoft.com/office/powerpoint/2010/main" val="2017691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1560C9-2A51-4FE7-ADC8-95CD470DE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>
                <a:solidFill>
                  <a:srgbClr val="FFFFFF"/>
                </a:solidFill>
              </a:rPr>
              <a:t>Information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4315826-FCDB-4F29-9DE6-AC9D25A21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GB" sz="1700" b="1"/>
              <a:t>These words may be useful when planning activities to support learners who have been able to score on the modified version (modified for learners who are non-speaking) of the New Salford Reading Test.</a:t>
            </a:r>
          </a:p>
          <a:p>
            <a:r>
              <a:rPr lang="en-GB" sz="1700" b="1"/>
              <a:t>The assessment is available at www.drsharonarnold.co.uk</a:t>
            </a:r>
          </a:p>
          <a:p>
            <a:r>
              <a:rPr lang="en-GB" sz="1700" b="1"/>
              <a:t>The assessment was re-used with permission</a:t>
            </a:r>
            <a:r>
              <a:rPr lang="en-US" sz="1700" b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from RS Assessment from Hodder Education’.  New Salford Reading Test; McCarty, C. &amp; Lallaway, M. (2012) New Salford Reading Test. London: Hodder &amp; Stoughton.  The test should be used in the format on the website following the instructions provided and not altered or adapted in any way.</a:t>
            </a:r>
          </a:p>
          <a:p>
            <a:r>
              <a:rPr lang="en-US" sz="1700" b="1">
                <a:ea typeface="Times New Roman" panose="02020603050405020304" pitchFamily="18" charset="0"/>
                <a:cs typeface="Times New Roman" panose="02020603050405020304" pitchFamily="18" charset="0"/>
              </a:rPr>
              <a:t>This document has been produced by Dr. Sharon Arnold to support practitioners working with children with autism who are non-speaking.  The words included in this document are words that have been gathered from a range of materials such as reading books, stories etc. and </a:t>
            </a:r>
            <a:r>
              <a:rPr lang="en-US" sz="1700" b="1" u="sng">
                <a:ea typeface="Times New Roman" panose="02020603050405020304" pitchFamily="18" charset="0"/>
                <a:cs typeface="Times New Roman" panose="02020603050405020304" pitchFamily="18" charset="0"/>
              </a:rPr>
              <a:t>loosely </a:t>
            </a:r>
            <a:r>
              <a:rPr lang="en-US" sz="1700" b="1">
                <a:ea typeface="Times New Roman" panose="02020603050405020304" pitchFamily="18" charset="0"/>
                <a:cs typeface="Times New Roman" panose="02020603050405020304" pitchFamily="18" charset="0"/>
              </a:rPr>
              <a:t> graded in relation to the age of the target audience for those materials.</a:t>
            </a:r>
          </a:p>
          <a:p>
            <a:r>
              <a:rPr lang="en-US" sz="1700" b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It is suggested that once a practitioner has ‘an idea’ of reading age from the modified version of the reading test, the words </a:t>
            </a:r>
            <a:r>
              <a:rPr lang="en-US" sz="1700" b="1">
                <a:ea typeface="Times New Roman" panose="02020603050405020304" pitchFamily="18" charset="0"/>
                <a:cs typeface="Times New Roman" panose="02020603050405020304" pitchFamily="18" charset="0"/>
              </a:rPr>
              <a:t>graded of similar age-range and above could be incorporated into activities designed to build on and stretch the literacy skills of the learner. </a:t>
            </a:r>
            <a:endParaRPr lang="en-GB" sz="1700" b="1"/>
          </a:p>
        </p:txBody>
      </p:sp>
    </p:spTree>
    <p:extLst>
      <p:ext uri="{BB962C8B-B14F-4D97-AF65-F5344CB8AC3E}">
        <p14:creationId xmlns:p14="http://schemas.microsoft.com/office/powerpoint/2010/main" val="908818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862E74D-70B4-4C85-A168-37C5AA6C1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055066"/>
              </p:ext>
            </p:extLst>
          </p:nvPr>
        </p:nvGraphicFramePr>
        <p:xfrm>
          <a:off x="228600" y="707571"/>
          <a:ext cx="11440886" cy="599802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34297">
                  <a:extLst>
                    <a:ext uri="{9D8B030D-6E8A-4147-A177-3AD203B41FA5}">
                      <a16:colId xmlns:a16="http://schemas.microsoft.com/office/drawing/2014/main" val="1709842479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402577857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765905603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961965682"/>
                    </a:ext>
                  </a:extLst>
                </a:gridCol>
              </a:tblGrid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dog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sat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rug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cat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500454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van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911926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wet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bag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cup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tap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8423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A7313A5-6890-4C6D-8CE5-696634DD36AC}"/>
              </a:ext>
            </a:extLst>
          </p:cNvPr>
          <p:cNvSpPr txBox="1"/>
          <p:nvPr/>
        </p:nvSpPr>
        <p:spPr>
          <a:xfrm>
            <a:off x="228600" y="152400"/>
            <a:ext cx="212701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i="1" dirty="0"/>
              <a:t>First word warm up </a:t>
            </a:r>
          </a:p>
        </p:txBody>
      </p:sp>
    </p:spTree>
    <p:extLst>
      <p:ext uri="{BB962C8B-B14F-4D97-AF65-F5344CB8AC3E}">
        <p14:creationId xmlns:p14="http://schemas.microsoft.com/office/powerpoint/2010/main" val="3560896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862E74D-70B4-4C85-A168-37C5AA6C1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606937"/>
              </p:ext>
            </p:extLst>
          </p:nvPr>
        </p:nvGraphicFramePr>
        <p:xfrm>
          <a:off x="228600" y="707571"/>
          <a:ext cx="11440886" cy="599802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34297">
                  <a:extLst>
                    <a:ext uri="{9D8B030D-6E8A-4147-A177-3AD203B41FA5}">
                      <a16:colId xmlns:a16="http://schemas.microsoft.com/office/drawing/2014/main" val="1709842479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402577857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765905603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961965682"/>
                    </a:ext>
                  </a:extLst>
                </a:gridCol>
              </a:tblGrid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baby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bird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football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boat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500454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school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dirty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brother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animal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911926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sister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food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8423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A7313A5-6890-4C6D-8CE5-696634DD36AC}"/>
              </a:ext>
            </a:extLst>
          </p:cNvPr>
          <p:cNvSpPr txBox="1"/>
          <p:nvPr/>
        </p:nvSpPr>
        <p:spPr>
          <a:xfrm>
            <a:off x="228599" y="152400"/>
            <a:ext cx="291737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i="1" dirty="0"/>
              <a:t>APPROX 4-5</a:t>
            </a:r>
          </a:p>
        </p:txBody>
      </p:sp>
    </p:spTree>
    <p:extLst>
      <p:ext uri="{BB962C8B-B14F-4D97-AF65-F5344CB8AC3E}">
        <p14:creationId xmlns:p14="http://schemas.microsoft.com/office/powerpoint/2010/main" val="2374841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862E74D-70B4-4C85-A168-37C5AA6C1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258049"/>
              </p:ext>
            </p:extLst>
          </p:nvPr>
        </p:nvGraphicFramePr>
        <p:xfrm>
          <a:off x="228600" y="707571"/>
          <a:ext cx="11440886" cy="599802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34297">
                  <a:extLst>
                    <a:ext uri="{9D8B030D-6E8A-4147-A177-3AD203B41FA5}">
                      <a16:colId xmlns:a16="http://schemas.microsoft.com/office/drawing/2014/main" val="1709842479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402577857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765905603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961965682"/>
                    </a:ext>
                  </a:extLst>
                </a:gridCol>
              </a:tblGrid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don’t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good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light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little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500454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flowers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lake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911926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garden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gone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8423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A7313A5-6890-4C6D-8CE5-696634DD36AC}"/>
              </a:ext>
            </a:extLst>
          </p:cNvPr>
          <p:cNvSpPr txBox="1"/>
          <p:nvPr/>
        </p:nvSpPr>
        <p:spPr>
          <a:xfrm>
            <a:off x="228599" y="152400"/>
            <a:ext cx="291737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566918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862E74D-70B4-4C85-A168-37C5AA6C1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226064"/>
              </p:ext>
            </p:extLst>
          </p:nvPr>
        </p:nvGraphicFramePr>
        <p:xfrm>
          <a:off x="228600" y="707571"/>
          <a:ext cx="11440886" cy="599802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34297">
                  <a:extLst>
                    <a:ext uri="{9D8B030D-6E8A-4147-A177-3AD203B41FA5}">
                      <a16:colId xmlns:a16="http://schemas.microsoft.com/office/drawing/2014/main" val="1709842479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402577857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765905603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961965682"/>
                    </a:ext>
                  </a:extLst>
                </a:gridCol>
              </a:tblGrid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juice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door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painting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came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500454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goodbye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house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children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play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911926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wanted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home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mess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watching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8423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A7313A5-6890-4C6D-8CE5-696634DD36AC}"/>
              </a:ext>
            </a:extLst>
          </p:cNvPr>
          <p:cNvSpPr txBox="1"/>
          <p:nvPr/>
        </p:nvSpPr>
        <p:spPr>
          <a:xfrm>
            <a:off x="228599" y="152400"/>
            <a:ext cx="291737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i="1" dirty="0"/>
              <a:t>APPROX 5-6</a:t>
            </a:r>
          </a:p>
        </p:txBody>
      </p:sp>
    </p:spTree>
    <p:extLst>
      <p:ext uri="{BB962C8B-B14F-4D97-AF65-F5344CB8AC3E}">
        <p14:creationId xmlns:p14="http://schemas.microsoft.com/office/powerpoint/2010/main" val="1136317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862E74D-70B4-4C85-A168-37C5AA6C1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33102"/>
              </p:ext>
            </p:extLst>
          </p:nvPr>
        </p:nvGraphicFramePr>
        <p:xfrm>
          <a:off x="228600" y="707571"/>
          <a:ext cx="11440886" cy="599802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34297">
                  <a:extLst>
                    <a:ext uri="{9D8B030D-6E8A-4147-A177-3AD203B41FA5}">
                      <a16:colId xmlns:a16="http://schemas.microsoft.com/office/drawing/2014/main" val="1709842479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402577857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765905603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961965682"/>
                    </a:ext>
                  </a:extLst>
                </a:gridCol>
              </a:tblGrid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school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looked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biscuit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help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500454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box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break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new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key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911926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tree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wind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time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8423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A7313A5-6890-4C6D-8CE5-696634DD36AC}"/>
              </a:ext>
            </a:extLst>
          </p:cNvPr>
          <p:cNvSpPr txBox="1"/>
          <p:nvPr/>
        </p:nvSpPr>
        <p:spPr>
          <a:xfrm>
            <a:off x="228599" y="152400"/>
            <a:ext cx="291737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057047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862E74D-70B4-4C85-A168-37C5AA6C1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576375"/>
              </p:ext>
            </p:extLst>
          </p:nvPr>
        </p:nvGraphicFramePr>
        <p:xfrm>
          <a:off x="228600" y="707571"/>
          <a:ext cx="11440886" cy="599802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34297">
                  <a:extLst>
                    <a:ext uri="{9D8B030D-6E8A-4147-A177-3AD203B41FA5}">
                      <a16:colId xmlns:a16="http://schemas.microsoft.com/office/drawing/2014/main" val="1709842479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402577857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765905603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961965682"/>
                    </a:ext>
                  </a:extLst>
                </a:gridCol>
              </a:tblGrid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party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music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climbed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500454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broke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storm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room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kicked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911926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night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hello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glass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ladder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8423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A7313A5-6890-4C6D-8CE5-696634DD36AC}"/>
              </a:ext>
            </a:extLst>
          </p:cNvPr>
          <p:cNvSpPr txBox="1"/>
          <p:nvPr/>
        </p:nvSpPr>
        <p:spPr>
          <a:xfrm>
            <a:off x="228599" y="152400"/>
            <a:ext cx="291737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03336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862E74D-70B4-4C85-A168-37C5AA6C1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096104"/>
              </p:ext>
            </p:extLst>
          </p:nvPr>
        </p:nvGraphicFramePr>
        <p:xfrm>
          <a:off x="228600" y="707571"/>
          <a:ext cx="11440886" cy="599802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34297">
                  <a:extLst>
                    <a:ext uri="{9D8B030D-6E8A-4147-A177-3AD203B41FA5}">
                      <a16:colId xmlns:a16="http://schemas.microsoft.com/office/drawing/2014/main" val="1709842479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402577857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765905603"/>
                    </a:ext>
                  </a:extLst>
                </a:gridCol>
                <a:gridCol w="2868863">
                  <a:extLst>
                    <a:ext uri="{9D8B030D-6E8A-4147-A177-3AD203B41FA5}">
                      <a16:colId xmlns:a16="http://schemas.microsoft.com/office/drawing/2014/main" val="1961965682"/>
                    </a:ext>
                  </a:extLst>
                </a:gridCol>
              </a:tblGrid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dolphin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important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branches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trapped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500454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worrying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field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fire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4911926"/>
                  </a:ext>
                </a:extLst>
              </a:tr>
              <a:tr h="1999343">
                <a:tc>
                  <a:txBody>
                    <a:bodyPr/>
                    <a:lstStyle/>
                    <a:p>
                      <a:pPr algn="ctr"/>
                      <a:r>
                        <a:rPr lang="en-GB" sz="4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freeze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accident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people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about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8423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A7313A5-6890-4C6D-8CE5-696634DD36AC}"/>
              </a:ext>
            </a:extLst>
          </p:cNvPr>
          <p:cNvSpPr txBox="1"/>
          <p:nvPr/>
        </p:nvSpPr>
        <p:spPr>
          <a:xfrm>
            <a:off x="228599" y="152400"/>
            <a:ext cx="291737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i="1" dirty="0"/>
              <a:t>APPROX 6-7</a:t>
            </a:r>
          </a:p>
        </p:txBody>
      </p:sp>
    </p:spTree>
    <p:extLst>
      <p:ext uri="{BB962C8B-B14F-4D97-AF65-F5344CB8AC3E}">
        <p14:creationId xmlns:p14="http://schemas.microsoft.com/office/powerpoint/2010/main" val="1296187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427</Words>
  <Application>Microsoft Office PowerPoint</Application>
  <PresentationFormat>Widescreen</PresentationFormat>
  <Paragraphs>175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  <vt:lpstr>Information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Choice Reading Test</dc:title>
  <dc:creator>S M</dc:creator>
  <cp:lastModifiedBy>S A</cp:lastModifiedBy>
  <cp:revision>47</cp:revision>
  <dcterms:created xsi:type="dcterms:W3CDTF">2015-07-26T13:36:50Z</dcterms:created>
  <dcterms:modified xsi:type="dcterms:W3CDTF">2024-02-15T13:05:31Z</dcterms:modified>
  <cp:contentStatus/>
</cp:coreProperties>
</file>